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  <p:sldMasterId id="2147483660" r:id="rId2"/>
  </p:sldMasterIdLst>
  <p:notesMasterIdLst>
    <p:notesMasterId r:id="rId10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</p:sldIdLst>
  <p:sldSz cx="9144000" cy="5143500" type="screen16x9"/>
  <p:notesSz cx="6858000" cy="9144000"/>
  <p:embeddedFontLst>
    <p:embeddedFont>
      <p:font typeface="Roboto" panose="020B0604020202020204" charset="0"/>
      <p:regular r:id="rId11"/>
      <p:bold r:id="rId12"/>
      <p:italic r:id="rId13"/>
      <p:boldItalic r:id="rId14"/>
    </p:embeddedFont>
    <p:embeddedFont>
      <p:font typeface="Roboto Light" panose="020B0604020202020204" charset="0"/>
      <p:regular r:id="rId15"/>
      <p:bold r:id="rId16"/>
      <p:italic r:id="rId17"/>
      <p:boldItalic r:id="rId18"/>
    </p:embeddedFont>
    <p:embeddedFont>
      <p:font typeface="Calibri" panose="020F0502020204030204" pitchFamily="34" charset="0"/>
      <p:regular r:id="rId19"/>
      <p:bold r:id="rId20"/>
      <p:italic r:id="rId21"/>
      <p:boldItalic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BC972428-F305-43C8-A4C0-76B1176703FD}">
  <a:tblStyle styleId="{BC972428-F305-43C8-A4C0-76B1176703FD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15620"/>
    <p:restoredTop sz="94660"/>
  </p:normalViewPr>
  <p:slideViewPr>
    <p:cSldViewPr snapToGrid="0">
      <p:cViewPr>
        <p:scale>
          <a:sx n="95" d="100"/>
          <a:sy n="95" d="100"/>
        </p:scale>
        <p:origin x="-52" y="-4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font" Target="fonts/font11.fntdata"/><Relationship Id="rId7" Type="http://schemas.openxmlformats.org/officeDocument/2006/relationships/slide" Target="slides/slide5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font" Target="fonts/font1.fntdata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font" Target="fonts/font5.fntdata"/><Relationship Id="rId23" Type="http://schemas.openxmlformats.org/officeDocument/2006/relationships/presProps" Target="presProps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font" Target="fonts/font4.fntdata"/><Relationship Id="rId22" Type="http://schemas.openxmlformats.org/officeDocument/2006/relationships/font" Target="fonts/font1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60482610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g1e18b8b5462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g1e18b8b5462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g1e18b8b5462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" name="Google Shape;45;g1e18b8b5462_0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1e18b8b5462_0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4" name="Google Shape;74;g1e18b8b5462_0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1e18b8b5462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5" name="Google Shape;85;g1e18b8b5462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e18b8b5462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g1e18b8b5462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e18b8b5462_0_3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2" name="Google Shape;102;g1e18b8b5462_0_3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e18b8b5462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g1e18b8b5462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2 1">
  <p:cSld name="CUSTOM_1_1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56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2"/>
          <p:cNvPicPr preferRelativeResize="0"/>
          <p:nvPr/>
        </p:nvPicPr>
        <p:blipFill rotWithShape="1">
          <a:blip r:embed="rId3">
            <a:alphaModFix/>
          </a:blip>
          <a:srcRect l="27467" t="-15831" r="-4042" b="941"/>
          <a:stretch/>
        </p:blipFill>
        <p:spPr>
          <a:xfrm>
            <a:off x="4477370" y="-701457"/>
            <a:ext cx="4948500" cy="49485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 rotWithShape="1">
          <a:blip r:embed="rId4">
            <a:alphaModFix/>
          </a:blip>
          <a:srcRect l="26192" t="20518" r="26397" b="9619"/>
          <a:stretch/>
        </p:blipFill>
        <p:spPr>
          <a:xfrm>
            <a:off x="4271143" y="3092642"/>
            <a:ext cx="1767900" cy="1736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3" name="Google Shape;13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316377" y="1931096"/>
            <a:ext cx="2422641" cy="12177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oogle Shape;36;p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2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le Slide">
  <p:cSld name="2_Title Slide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191" y="0"/>
            <a:ext cx="914519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2 2">
  <p:cSld name="1_Diseño personalizado 2 2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-4750" y="4711700"/>
            <a:ext cx="9159900" cy="446400"/>
          </a:xfrm>
          <a:prstGeom prst="rect">
            <a:avLst/>
          </a:prstGeom>
          <a:solidFill>
            <a:srgbClr val="E3004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" name="Google Shape;16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082763" y="4855102"/>
            <a:ext cx="1687721" cy="1499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Title Slide">
  <p:cSld name="3_Title Slide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2 2 1">
  <p:cSld name="CUSTOM_1_2_1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6"/>
          <p:cNvPicPr preferRelativeResize="0"/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-44" y="-25"/>
            <a:ext cx="914404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2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Title Slide">
  <p:cSld name="3_Title Slide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32;p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2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wo Content">
  <p:cSld name="Two Content">
    <p:bg>
      <p:bgPr>
        <a:solidFill>
          <a:schemeClr val="lt1"/>
        </a:solid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2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8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25" name="Google Shape;25;p8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" name="Google Shape;26;p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" name="Google Shape;27;p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" name="Google Shape;28;p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g"/><Relationship Id="rId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5.png"/><Relationship Id="rId7" Type="http://schemas.openxmlformats.org/officeDocument/2006/relationships/hyperlink" Target="https://www.iplan.com.ar/Biz/Cloud-Huawei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plan.com.ar/centro-de-ayuda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planit.com.ar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5"/>
          <p:cNvSpPr txBox="1"/>
          <p:nvPr/>
        </p:nvSpPr>
        <p:spPr>
          <a:xfrm>
            <a:off x="645750" y="973975"/>
            <a:ext cx="4448400" cy="10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ES" sz="1100" b="0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Acompañamos hace más de </a:t>
            </a:r>
            <a:r>
              <a:rPr lang="es-ES" sz="11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20 años </a:t>
            </a:r>
            <a:r>
              <a:rPr lang="es-ES" sz="1100" b="0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a las empresas.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ES" sz="1100" b="0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Adquirimos nuevas capacidades para transformarnos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ES" sz="1100" b="0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en una </a:t>
            </a:r>
            <a:r>
              <a:rPr lang="es-ES" sz="11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empresa de soluciones de IT</a:t>
            </a:r>
            <a:r>
              <a:rPr lang="es-ES" sz="1100" b="0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ES" sz="1100" b="0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Innovamos, desafiamos formatos, plataformas y procesos.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ES" sz="1100" b="0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Porque </a:t>
            </a:r>
            <a:r>
              <a:rPr lang="es-ES" sz="11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no hay límites para pensar la tecnología</a:t>
            </a:r>
            <a:r>
              <a:rPr lang="es-ES" sz="1100" b="0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1100" b="0" i="0" u="none" strike="noStrike" cap="none">
              <a:solidFill>
                <a:srgbClr val="5D5D5D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8" name="Google Shape;48;p15"/>
          <p:cNvSpPr txBox="1">
            <a:spLocks noGrp="1"/>
          </p:cNvSpPr>
          <p:nvPr>
            <p:ph type="title" idx="4294967295"/>
          </p:nvPr>
        </p:nvSpPr>
        <p:spPr>
          <a:xfrm>
            <a:off x="633224" y="526031"/>
            <a:ext cx="3983100" cy="3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-ES" sz="2020" b="1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Desafiamos nuestros límites</a:t>
            </a:r>
            <a:endParaRPr sz="2020" b="1">
              <a:solidFill>
                <a:schemeClr val="accent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" name="Google Shape;49;p15"/>
          <p:cNvSpPr txBox="1">
            <a:spLocks noGrp="1"/>
          </p:cNvSpPr>
          <p:nvPr>
            <p:ph type="title" idx="4294967295"/>
          </p:nvPr>
        </p:nvSpPr>
        <p:spPr>
          <a:xfrm>
            <a:off x="3927644" y="2406528"/>
            <a:ext cx="4546500" cy="3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-ES" sz="2020" b="1">
                <a:solidFill>
                  <a:srgbClr val="E30046"/>
                </a:solidFill>
                <a:latin typeface="Roboto"/>
                <a:ea typeface="Roboto"/>
                <a:cs typeface="Roboto"/>
                <a:sym typeface="Roboto"/>
              </a:rPr>
              <a:t>Infraestructura de red y Data Center</a:t>
            </a:r>
            <a:endParaRPr sz="2020" b="1">
              <a:solidFill>
                <a:srgbClr val="E3004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" name="Google Shape;50;p15"/>
          <p:cNvSpPr/>
          <p:nvPr/>
        </p:nvSpPr>
        <p:spPr>
          <a:xfrm>
            <a:off x="5888551" y="620725"/>
            <a:ext cx="393900" cy="393900"/>
          </a:xfrm>
          <a:prstGeom prst="ellipse">
            <a:avLst/>
          </a:prstGeom>
          <a:solidFill>
            <a:srgbClr val="EBEBEB"/>
          </a:solidFill>
          <a:ln w="19050" cap="flat" cmpd="sng">
            <a:solidFill>
              <a:srgbClr val="5D5D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1" name="Google Shape;51;p15"/>
          <p:cNvPicPr preferRelativeResize="0"/>
          <p:nvPr/>
        </p:nvPicPr>
        <p:blipFill rotWithShape="1">
          <a:blip r:embed="rId3">
            <a:alphaModFix/>
          </a:blip>
          <a:srcRect t="63871" r="72126"/>
          <a:stretch/>
        </p:blipFill>
        <p:spPr>
          <a:xfrm>
            <a:off x="5949975" y="730050"/>
            <a:ext cx="301599" cy="175251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15"/>
          <p:cNvSpPr/>
          <p:nvPr/>
        </p:nvSpPr>
        <p:spPr>
          <a:xfrm>
            <a:off x="6631175" y="1029256"/>
            <a:ext cx="393900" cy="393900"/>
          </a:xfrm>
          <a:prstGeom prst="ellipse">
            <a:avLst/>
          </a:prstGeom>
          <a:solidFill>
            <a:srgbClr val="EBEBEB"/>
          </a:solidFill>
          <a:ln w="19050" cap="flat" cmpd="sng">
            <a:solidFill>
              <a:srgbClr val="5D5D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3" name="Google Shape;53;p15"/>
          <p:cNvPicPr preferRelativeResize="0"/>
          <p:nvPr/>
        </p:nvPicPr>
        <p:blipFill rotWithShape="1">
          <a:blip r:embed="rId3">
            <a:alphaModFix/>
          </a:blip>
          <a:srcRect l="39053" t="63871" r="30050"/>
          <a:stretch/>
        </p:blipFill>
        <p:spPr>
          <a:xfrm>
            <a:off x="6693575" y="1138626"/>
            <a:ext cx="301599" cy="15807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4" name="Google Shape;54;p15"/>
          <p:cNvGrpSpPr/>
          <p:nvPr/>
        </p:nvGrpSpPr>
        <p:grpSpPr>
          <a:xfrm>
            <a:off x="5903825" y="1456750"/>
            <a:ext cx="393900" cy="393900"/>
            <a:chOff x="5937425" y="1363900"/>
            <a:chExt cx="393900" cy="393900"/>
          </a:xfrm>
        </p:grpSpPr>
        <p:sp>
          <p:nvSpPr>
            <p:cNvPr id="55" name="Google Shape;55;p15"/>
            <p:cNvSpPr/>
            <p:nvPr/>
          </p:nvSpPr>
          <p:spPr>
            <a:xfrm>
              <a:off x="5937425" y="1363900"/>
              <a:ext cx="393900" cy="393900"/>
            </a:xfrm>
            <a:prstGeom prst="ellipse">
              <a:avLst/>
            </a:prstGeom>
            <a:solidFill>
              <a:srgbClr val="EBEBEB"/>
            </a:solidFill>
            <a:ln w="19050" cap="flat" cmpd="sng">
              <a:solidFill>
                <a:srgbClr val="5D5D5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6" name="Google Shape;56;p15"/>
            <p:cNvPicPr preferRelativeResize="0"/>
            <p:nvPr/>
          </p:nvPicPr>
          <p:blipFill rotWithShape="1">
            <a:blip r:embed="rId3">
              <a:alphaModFix/>
            </a:blip>
            <a:srcRect l="81443" t="63871" r="-1875"/>
            <a:stretch/>
          </p:blipFill>
          <p:spPr>
            <a:xfrm>
              <a:off x="6022074" y="1473302"/>
              <a:ext cx="221102" cy="17524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7" name="Google Shape;57;p15"/>
          <p:cNvSpPr txBox="1"/>
          <p:nvPr/>
        </p:nvSpPr>
        <p:spPr>
          <a:xfrm>
            <a:off x="6282649" y="602125"/>
            <a:ext cx="19077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s-ES" sz="8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La mejor internet por fibra óptica</a:t>
            </a:r>
            <a:br>
              <a:rPr lang="es-ES" sz="8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s-ES" sz="8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directa a tu hogar.</a:t>
            </a:r>
            <a:endParaRPr sz="800" b="1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8" name="Google Shape;58;p15"/>
          <p:cNvSpPr txBox="1"/>
          <p:nvPr/>
        </p:nvSpPr>
        <p:spPr>
          <a:xfrm>
            <a:off x="6282450" y="1438150"/>
            <a:ext cx="20307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s-ES" sz="8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Los profesionales y la innovación para</a:t>
            </a:r>
            <a:endParaRPr sz="800" b="1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s-ES" sz="8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potenciar tu negocio en la nube.</a:t>
            </a:r>
            <a:endParaRPr sz="800" b="1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9" name="Google Shape;59;p15"/>
          <p:cNvSpPr txBox="1"/>
          <p:nvPr/>
        </p:nvSpPr>
        <p:spPr>
          <a:xfrm>
            <a:off x="6989389" y="1010656"/>
            <a:ext cx="16155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s-ES" sz="8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La tecnología más avanzada</a:t>
            </a:r>
            <a:endParaRPr sz="800" b="1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s-ES" sz="8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para transformar tu empresa.</a:t>
            </a:r>
            <a:endParaRPr sz="800" b="1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0" name="Google Shape;60;p15"/>
          <p:cNvSpPr txBox="1"/>
          <p:nvPr/>
        </p:nvSpPr>
        <p:spPr>
          <a:xfrm>
            <a:off x="3981950" y="2862650"/>
            <a:ext cx="4448400" cy="24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ES" sz="1100" b="0" i="0" u="none" strike="noStrike" cap="none">
                <a:solidFill>
                  <a:srgbClr val="5D5D5D"/>
                </a:solidFill>
                <a:latin typeface="Roboto Light"/>
                <a:ea typeface="Roboto Light"/>
                <a:cs typeface="Roboto Light"/>
                <a:sym typeface="Roboto Light"/>
              </a:rPr>
              <a:t>Contamos con una </a:t>
            </a:r>
            <a:r>
              <a:rPr lang="es-ES" sz="11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red propia de fibra óptica 100% IP</a:t>
            </a:r>
            <a:br>
              <a:rPr lang="es-ES" sz="11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s-ES" sz="1100" b="0" i="0" u="none" strike="noStrike" cap="none">
                <a:solidFill>
                  <a:srgbClr val="5D5D5D"/>
                </a:solidFill>
                <a:latin typeface="Roboto Light"/>
                <a:ea typeface="Roboto Light"/>
                <a:cs typeface="Roboto Light"/>
                <a:sym typeface="Roboto Light"/>
              </a:rPr>
              <a:t>en </a:t>
            </a:r>
            <a:r>
              <a:rPr lang="es-ES" sz="11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CABA, Rosario, Córdoba y Tucumán.</a:t>
            </a:r>
            <a:endParaRPr sz="1100" b="1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ES" sz="1100" b="0" i="0" u="none" strike="noStrike" cap="none">
                <a:solidFill>
                  <a:srgbClr val="5D5D5D"/>
                </a:solidFill>
                <a:latin typeface="Roboto Light"/>
                <a:ea typeface="Roboto Light"/>
                <a:cs typeface="Roboto Light"/>
                <a:sym typeface="Roboto Light"/>
              </a:rPr>
              <a:t>Además de interconexión nacional en </a:t>
            </a:r>
            <a:r>
              <a:rPr lang="es-ES" sz="11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todo el país</a:t>
            </a:r>
            <a:br>
              <a:rPr lang="es-ES" sz="11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s-ES" sz="1100" b="0" i="0" u="none" strike="noStrike" cap="none">
                <a:solidFill>
                  <a:srgbClr val="5D5D5D"/>
                </a:solidFill>
                <a:latin typeface="Roboto Light"/>
                <a:ea typeface="Roboto Light"/>
                <a:cs typeface="Roboto Light"/>
                <a:sym typeface="Roboto Light"/>
              </a:rPr>
              <a:t>e interconexión internacional en  </a:t>
            </a:r>
            <a:r>
              <a:rPr lang="es-ES" sz="11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San Pablo, Santiago y Miami</a:t>
            </a:r>
            <a:br>
              <a:rPr lang="es-ES" sz="11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s-ES" sz="11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/>
            </a:r>
            <a:br>
              <a:rPr lang="es-ES" sz="11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s-ES" sz="1100" b="0" i="0" u="none" strike="noStrike" cap="none">
                <a:solidFill>
                  <a:srgbClr val="5D5D5D"/>
                </a:solidFill>
                <a:latin typeface="Roboto Light"/>
                <a:ea typeface="Roboto Light"/>
                <a:cs typeface="Roboto Light"/>
                <a:sym typeface="Roboto Light"/>
              </a:rPr>
              <a:t>Nuestras soluciones de infraestructura IT se encuentran alojadas en</a:t>
            </a:r>
            <a:br>
              <a:rPr lang="es-ES" sz="1100" b="0" i="0" u="none" strike="noStrike" cap="none">
                <a:solidFill>
                  <a:srgbClr val="5D5D5D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s-ES" sz="11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RINGO DCI, nuestro Data Center más moderno de CABA</a:t>
            </a:r>
            <a:r>
              <a:rPr lang="es-ES" sz="1100" b="0" i="0" u="none" strike="noStrike" cap="none">
                <a:solidFill>
                  <a:srgbClr val="5D5D5D"/>
                </a:solidFill>
                <a:latin typeface="Roboto Light"/>
                <a:ea typeface="Roboto Light"/>
                <a:cs typeface="Roboto Light"/>
                <a:sym typeface="Roboto Light"/>
              </a:rPr>
              <a:t/>
            </a:r>
            <a:br>
              <a:rPr lang="es-ES" sz="1100" b="0" i="0" u="none" strike="noStrike" cap="none">
                <a:solidFill>
                  <a:srgbClr val="5D5D5D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s-ES" sz="1100" b="0" i="0" u="none" strike="noStrike" cap="none">
                <a:solidFill>
                  <a:srgbClr val="5D5D5D"/>
                </a:solidFill>
                <a:latin typeface="Roboto Light"/>
                <a:ea typeface="Roboto Light"/>
                <a:cs typeface="Roboto Light"/>
                <a:sym typeface="Roboto Light"/>
              </a:rPr>
              <a:t>de categoría internacional </a:t>
            </a:r>
            <a:r>
              <a:rPr lang="es-ES" sz="11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TIER III</a:t>
            </a:r>
            <a:r>
              <a:rPr lang="es-ES" sz="1100" b="0" i="0" u="none" strike="noStrike" cap="none">
                <a:solidFill>
                  <a:srgbClr val="5D5D5D"/>
                </a:solidFill>
                <a:latin typeface="Roboto Light"/>
                <a:ea typeface="Roboto Light"/>
                <a:cs typeface="Roboto Light"/>
                <a:sym typeface="Roboto Light"/>
              </a:rPr>
              <a:t> y certificación </a:t>
            </a:r>
            <a:r>
              <a:rPr lang="es-ES" sz="11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ISO 9001:2008</a:t>
            </a:r>
            <a:r>
              <a:rPr lang="es-ES" sz="1100" b="0" i="0" u="none" strike="noStrike" cap="none">
                <a:solidFill>
                  <a:srgbClr val="5D5D5D"/>
                </a:solidFill>
                <a:latin typeface="Roboto Light"/>
                <a:ea typeface="Roboto Light"/>
                <a:cs typeface="Roboto Light"/>
                <a:sym typeface="Roboto Light"/>
              </a:rPr>
              <a:t>  </a:t>
            </a:r>
            <a:endParaRPr sz="1100" b="0" i="0" u="none" strike="noStrike" cap="none">
              <a:solidFill>
                <a:srgbClr val="5D5D5D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1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1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1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1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5D5D5D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ES" sz="1100" b="0" i="0" u="none" strike="noStrike" cap="none">
                <a:solidFill>
                  <a:srgbClr val="5D5D5D"/>
                </a:solidFill>
                <a:latin typeface="Roboto Light"/>
                <a:ea typeface="Roboto Light"/>
                <a:cs typeface="Roboto Light"/>
                <a:sym typeface="Roboto Light"/>
              </a:rPr>
              <a:t>. </a:t>
            </a:r>
            <a:endParaRPr sz="1100" b="0" i="0" u="none" strike="noStrike" cap="none">
              <a:solidFill>
                <a:srgbClr val="5D5D5D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grpSp>
        <p:nvGrpSpPr>
          <p:cNvPr id="61" name="Google Shape;61;p15"/>
          <p:cNvGrpSpPr/>
          <p:nvPr/>
        </p:nvGrpSpPr>
        <p:grpSpPr>
          <a:xfrm>
            <a:off x="284889" y="2187653"/>
            <a:ext cx="2030452" cy="2031287"/>
            <a:chOff x="4729487" y="844451"/>
            <a:chExt cx="3820949" cy="3822520"/>
          </a:xfrm>
        </p:grpSpPr>
        <p:pic>
          <p:nvPicPr>
            <p:cNvPr id="62" name="Google Shape;62;p15"/>
            <p:cNvPicPr preferRelativeResize="0"/>
            <p:nvPr/>
          </p:nvPicPr>
          <p:blipFill rotWithShape="1">
            <a:blip r:embed="rId4">
              <a:alphaModFix/>
            </a:blip>
            <a:srcRect l="-15655" t="-4242" r="-16461"/>
            <a:stretch/>
          </p:blipFill>
          <p:spPr>
            <a:xfrm>
              <a:off x="5302725" y="1422075"/>
              <a:ext cx="2670900" cy="2681100"/>
            </a:xfrm>
            <a:prstGeom prst="ellipse">
              <a:avLst/>
            </a:prstGeom>
            <a:noFill/>
            <a:ln>
              <a:noFill/>
            </a:ln>
          </p:spPr>
        </p:pic>
        <p:grpSp>
          <p:nvGrpSpPr>
            <p:cNvPr id="63" name="Google Shape;63;p15"/>
            <p:cNvGrpSpPr/>
            <p:nvPr/>
          </p:nvGrpSpPr>
          <p:grpSpPr>
            <a:xfrm>
              <a:off x="4729487" y="844451"/>
              <a:ext cx="3820949" cy="3822520"/>
              <a:chOff x="4172763" y="386386"/>
              <a:chExt cx="4375800" cy="4377600"/>
            </a:xfrm>
          </p:grpSpPr>
          <p:sp>
            <p:nvSpPr>
              <p:cNvPr id="64" name="Google Shape;64;p15"/>
              <p:cNvSpPr/>
              <p:nvPr/>
            </p:nvSpPr>
            <p:spPr>
              <a:xfrm rot="3401923">
                <a:off x="4778816" y="996584"/>
                <a:ext cx="3163694" cy="3157205"/>
              </a:xfrm>
              <a:prstGeom prst="donut">
                <a:avLst>
                  <a:gd name="adj" fmla="val 1787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" name="Google Shape;65;p15"/>
              <p:cNvSpPr/>
              <p:nvPr/>
            </p:nvSpPr>
            <p:spPr>
              <a:xfrm rot="-1570532">
                <a:off x="4770571" y="960590"/>
                <a:ext cx="3157625" cy="3222428"/>
              </a:xfrm>
              <a:prstGeom prst="blockArc">
                <a:avLst>
                  <a:gd name="adj1" fmla="val 9345261"/>
                  <a:gd name="adj2" fmla="val 19494154"/>
                  <a:gd name="adj3" fmla="val 4483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66" name="Google Shape;66;p15" descr="\\server2\Publicidad\MARKETING &amp; COMUNICACIONES\DATACENTER IPLAN\FOTOS DC ALTA IPLAN\galeria dc para mane\IMG_1845.JPG"/>
          <p:cNvPicPr preferRelativeResize="0"/>
          <p:nvPr/>
        </p:nvPicPr>
        <p:blipFill rotWithShape="1">
          <a:blip r:embed="rId5">
            <a:alphaModFix/>
          </a:blip>
          <a:srcRect t="-2511" r="13778"/>
          <a:stretch/>
        </p:blipFill>
        <p:spPr>
          <a:xfrm>
            <a:off x="1889436" y="2553028"/>
            <a:ext cx="1779000" cy="1840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67" name="Google Shape;67;p15"/>
          <p:cNvSpPr/>
          <p:nvPr/>
        </p:nvSpPr>
        <p:spPr>
          <a:xfrm rot="-5837457">
            <a:off x="1833516" y="2535854"/>
            <a:ext cx="1888772" cy="1849737"/>
          </a:xfrm>
          <a:prstGeom prst="donut">
            <a:avLst>
              <a:gd name="adj" fmla="val 1787"/>
            </a:avLst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15"/>
          <p:cNvSpPr/>
          <p:nvPr/>
        </p:nvSpPr>
        <p:spPr>
          <a:xfrm>
            <a:off x="473763" y="777750"/>
            <a:ext cx="137700" cy="1377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9" name="Google Shape;69;p15"/>
          <p:cNvCxnSpPr>
            <a:stCxn id="68" idx="6"/>
          </p:cNvCxnSpPr>
          <p:nvPr/>
        </p:nvCxnSpPr>
        <p:spPr>
          <a:xfrm>
            <a:off x="611463" y="846600"/>
            <a:ext cx="1464300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0" name="Google Shape;70;p15"/>
          <p:cNvSpPr/>
          <p:nvPr/>
        </p:nvSpPr>
        <p:spPr>
          <a:xfrm rot="10800000">
            <a:off x="8498263" y="2648750"/>
            <a:ext cx="137700" cy="137700"/>
          </a:xfrm>
          <a:prstGeom prst="ellipse">
            <a:avLst/>
          </a:prstGeom>
          <a:solidFill>
            <a:srgbClr val="E3004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1" name="Google Shape;71;p15"/>
          <p:cNvCxnSpPr>
            <a:stCxn id="70" idx="6"/>
          </p:cNvCxnSpPr>
          <p:nvPr/>
        </p:nvCxnSpPr>
        <p:spPr>
          <a:xfrm rot="10800000">
            <a:off x="7033963" y="2717600"/>
            <a:ext cx="1464300" cy="0"/>
          </a:xfrm>
          <a:prstGeom prst="straightConnector1">
            <a:avLst/>
          </a:prstGeom>
          <a:noFill/>
          <a:ln w="9525" cap="flat" cmpd="sng">
            <a:solidFill>
              <a:srgbClr val="E30046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/>
          <p:nvPr/>
        </p:nvSpPr>
        <p:spPr>
          <a:xfrm>
            <a:off x="535275" y="1146225"/>
            <a:ext cx="4448400" cy="155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SERVICIOS IT</a:t>
            </a:r>
            <a:endParaRPr sz="1400" b="1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14312" marR="0" lvl="0" indent="-207962" algn="l" rtl="0">
              <a:lnSpc>
                <a:spcPct val="181818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000"/>
              <a:buFont typeface="Roboto"/>
              <a:buChar char="•"/>
            </a:pPr>
            <a:r>
              <a:rPr lang="es-ES" sz="10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INFRAESTRUCTURA EN DATA CENTER</a:t>
            </a:r>
            <a:endParaRPr sz="1000" b="1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14312" marR="0" lvl="0" indent="-207962" algn="l" rtl="0">
              <a:lnSpc>
                <a:spcPct val="181818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000"/>
              <a:buFont typeface="Roboto"/>
              <a:buChar char="•"/>
            </a:pPr>
            <a:r>
              <a:rPr lang="es-ES" sz="10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HUAWEI CLOUD</a:t>
            </a:r>
            <a:endParaRPr sz="1000" b="1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14312" marR="0" lvl="0" indent="-207962" algn="l" rtl="0">
              <a:lnSpc>
                <a:spcPct val="181818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000"/>
              <a:buFont typeface="Roboto"/>
              <a:buChar char="•"/>
            </a:pPr>
            <a:r>
              <a:rPr lang="es-ES" sz="10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GOOGLE CLOUD PLATFORM</a:t>
            </a:r>
            <a:endParaRPr sz="1000" b="1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14312" marR="0" lvl="0" indent="-207962" algn="l" rtl="0">
              <a:lnSpc>
                <a:spcPct val="181818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000"/>
              <a:buFont typeface="Roboto"/>
              <a:buChar char="•"/>
            </a:pPr>
            <a:r>
              <a:rPr lang="es-ES" sz="10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MICROSOFT AZURE</a:t>
            </a:r>
            <a:endParaRPr sz="1000" b="1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14312" marR="0" lvl="0" indent="-207962" algn="l" rtl="0">
              <a:lnSpc>
                <a:spcPct val="181818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000"/>
              <a:buFont typeface="Roboto"/>
              <a:buChar char="•"/>
            </a:pPr>
            <a:r>
              <a:rPr lang="es-ES" sz="10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SERVICIOS PROFESIONALES Y GERENCIADOS</a:t>
            </a:r>
            <a:endParaRPr sz="1000" b="1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7" name="Google Shape;77;p16"/>
          <p:cNvSpPr txBox="1">
            <a:spLocks noGrp="1"/>
          </p:cNvSpPr>
          <p:nvPr>
            <p:ph type="title" idx="4294967295"/>
          </p:nvPr>
        </p:nvSpPr>
        <p:spPr>
          <a:xfrm>
            <a:off x="636515" y="534066"/>
            <a:ext cx="3983100" cy="3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-ES" sz="2020" b="1">
                <a:solidFill>
                  <a:srgbClr val="E30046"/>
                </a:solidFill>
                <a:latin typeface="Roboto"/>
                <a:ea typeface="Roboto"/>
                <a:cs typeface="Roboto"/>
                <a:sym typeface="Roboto"/>
              </a:rPr>
              <a:t>Nuestra oferta</a:t>
            </a:r>
            <a:endParaRPr sz="2020" b="1">
              <a:solidFill>
                <a:srgbClr val="E3004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" name="Google Shape;78;p16"/>
          <p:cNvSpPr/>
          <p:nvPr/>
        </p:nvSpPr>
        <p:spPr>
          <a:xfrm>
            <a:off x="473763" y="777750"/>
            <a:ext cx="137700" cy="137700"/>
          </a:xfrm>
          <a:prstGeom prst="ellipse">
            <a:avLst/>
          </a:prstGeom>
          <a:solidFill>
            <a:srgbClr val="E3004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9" name="Google Shape;79;p16"/>
          <p:cNvCxnSpPr>
            <a:stCxn id="78" idx="6"/>
          </p:cNvCxnSpPr>
          <p:nvPr/>
        </p:nvCxnSpPr>
        <p:spPr>
          <a:xfrm rot="10800000" flipH="1">
            <a:off x="611463" y="844500"/>
            <a:ext cx="1702500" cy="2100"/>
          </a:xfrm>
          <a:prstGeom prst="straightConnector1">
            <a:avLst/>
          </a:prstGeom>
          <a:noFill/>
          <a:ln w="9525" cap="flat" cmpd="sng">
            <a:solidFill>
              <a:srgbClr val="E3004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0" name="Google Shape;80;p16"/>
          <p:cNvSpPr txBox="1"/>
          <p:nvPr/>
        </p:nvSpPr>
        <p:spPr>
          <a:xfrm>
            <a:off x="4993625" y="1146225"/>
            <a:ext cx="3862500" cy="21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1" i="0" u="none" strike="noStrike" cap="non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CONECTIVIDAD</a:t>
            </a:r>
            <a:endParaRPr sz="1400" b="1" i="0" u="none" strike="noStrike" cap="none">
              <a:solidFill>
                <a:schemeClr val="accent6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14312" marR="0" lvl="0" indent="-207962" algn="l" rtl="0">
              <a:lnSpc>
                <a:spcPct val="181818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000"/>
              <a:buFont typeface="Roboto"/>
              <a:buChar char="•"/>
            </a:pPr>
            <a:r>
              <a:rPr lang="es-ES" sz="10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INTERNET GIGA+ | </a:t>
            </a:r>
            <a:r>
              <a:rPr lang="es-ES" sz="900" b="0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Internet simétrico por Fibra Óptica.</a:t>
            </a:r>
            <a:endParaRPr sz="1000" b="1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14312" marR="0" lvl="0" indent="-214312" algn="l" rtl="0">
              <a:lnSpc>
                <a:spcPct val="181818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100"/>
              <a:buFont typeface="Roboto"/>
              <a:buChar char="•"/>
            </a:pPr>
            <a:r>
              <a:rPr lang="es-ES" sz="10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INTERNET MÁXIMO</a:t>
            </a:r>
            <a:r>
              <a:rPr lang="es-ES" sz="9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 | </a:t>
            </a:r>
            <a:r>
              <a:rPr lang="es-ES" sz="900" b="0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Internet simétrico y dedicado por Fibra Óptica.</a:t>
            </a:r>
            <a:endParaRPr sz="900" b="0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14312" marR="0" lvl="0" indent="-201612" algn="l" rtl="0">
              <a:lnSpc>
                <a:spcPct val="181818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900"/>
              <a:buFont typeface="Roboto"/>
              <a:buChar char="•"/>
            </a:pPr>
            <a:r>
              <a:rPr lang="es-ES" sz="10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WFI GESTIONADO</a:t>
            </a:r>
            <a:endParaRPr sz="900" b="0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14312" marR="0" lvl="0" indent="-214312" algn="l" rtl="0">
              <a:lnSpc>
                <a:spcPct val="181818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100"/>
              <a:buFont typeface="Roboto"/>
              <a:buChar char="•"/>
            </a:pPr>
            <a:r>
              <a:rPr lang="es-ES" sz="10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CLOUD LINK | </a:t>
            </a:r>
            <a:r>
              <a:rPr lang="es-ES" sz="1000" b="0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Conectividad privada hasta las principales nubes.</a:t>
            </a:r>
            <a:endParaRPr sz="1000" b="1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14312" marR="0" lvl="0" indent="-207962" algn="l" rtl="0">
              <a:lnSpc>
                <a:spcPct val="181818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000"/>
              <a:buFont typeface="Roboto"/>
              <a:buChar char="•"/>
            </a:pPr>
            <a:r>
              <a:rPr lang="es-ES" sz="10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RED PRIVADA | </a:t>
            </a:r>
            <a:r>
              <a:rPr lang="es-ES" sz="1000" b="0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Conexión segura para empresas.</a:t>
            </a:r>
            <a:endParaRPr sz="1000" b="1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14312" marR="0" lvl="0" indent="-207962" algn="l" rtl="0">
              <a:lnSpc>
                <a:spcPct val="181818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000"/>
              <a:buFont typeface="Roboto"/>
              <a:buChar char="•"/>
            </a:pPr>
            <a:r>
              <a:rPr lang="es-ES" sz="10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ENLACES INTERNACIONALES Y SATELITALES</a:t>
            </a:r>
            <a:endParaRPr sz="1000" b="1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0" algn="l" rtl="0">
              <a:lnSpc>
                <a:spcPct val="18181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1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1" name="Google Shape;81;p16"/>
          <p:cNvSpPr txBox="1"/>
          <p:nvPr/>
        </p:nvSpPr>
        <p:spPr>
          <a:xfrm>
            <a:off x="535275" y="3250650"/>
            <a:ext cx="4448400" cy="12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COLABORACIÓN</a:t>
            </a:r>
            <a:endParaRPr sz="1400" b="1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14312" marR="0" lvl="0" indent="-207962" algn="l" rtl="0">
              <a:lnSpc>
                <a:spcPct val="181818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000"/>
              <a:buFont typeface="Roboto"/>
              <a:buChar char="•"/>
            </a:pPr>
            <a:r>
              <a:rPr lang="es-ES" sz="10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GOOGLE WORKSPACE </a:t>
            </a:r>
            <a:r>
              <a:rPr lang="es-ES" sz="9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| </a:t>
            </a:r>
            <a:r>
              <a:rPr lang="es-ES" sz="900" b="0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Gmail corporativo, documentos, meet y calendario</a:t>
            </a:r>
            <a:r>
              <a:rPr lang="es-ES" sz="7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000" b="1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14312" marR="0" lvl="0" indent="-214312" algn="l" rtl="0">
              <a:lnSpc>
                <a:spcPct val="181818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100"/>
              <a:buFont typeface="Roboto"/>
              <a:buChar char="•"/>
            </a:pPr>
            <a:r>
              <a:rPr lang="es-ES" sz="10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MICROSOFT 365</a:t>
            </a:r>
            <a:r>
              <a:rPr lang="es-ES" sz="9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 | </a:t>
            </a:r>
            <a:r>
              <a:rPr lang="es-ES" sz="900" b="0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Aplicaciones Office, servicios en la nube y OneDrive.</a:t>
            </a:r>
            <a:endParaRPr/>
          </a:p>
          <a:p>
            <a:pPr marL="214312" marR="0" lvl="0" indent="-214312" algn="l" rtl="0">
              <a:lnSpc>
                <a:spcPct val="181818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100"/>
              <a:buFont typeface="Roboto"/>
              <a:buChar char="•"/>
            </a:pPr>
            <a:r>
              <a:rPr lang="es-ES" sz="10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MICROSOFT TEAMS </a:t>
            </a:r>
            <a:r>
              <a:rPr lang="es-ES" sz="900" b="0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| Integración Telefonía IPLAN + Teams.</a:t>
            </a:r>
            <a:endParaRPr sz="900" b="0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" name="Google Shape;82;p16"/>
          <p:cNvSpPr txBox="1"/>
          <p:nvPr/>
        </p:nvSpPr>
        <p:spPr>
          <a:xfrm>
            <a:off x="4993625" y="3250650"/>
            <a:ext cx="3984000" cy="12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1" i="0" u="none" strike="noStrike" cap="non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TELEFONÍA</a:t>
            </a:r>
            <a:endParaRPr sz="1400" b="1" i="0" u="none" strike="noStrike" cap="none">
              <a:solidFill>
                <a:schemeClr val="accent6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14312" marR="0" lvl="0" indent="-207962" algn="l" rtl="0">
              <a:lnSpc>
                <a:spcPct val="181818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000"/>
              <a:buFont typeface="Roboto"/>
              <a:buChar char="•"/>
            </a:pPr>
            <a:r>
              <a:rPr lang="es-ES" sz="10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CENTRAL VIRTUAL </a:t>
            </a:r>
            <a:r>
              <a:rPr lang="es-ES" sz="9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| </a:t>
            </a:r>
            <a:r>
              <a:rPr lang="es-ES" sz="900" b="0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Telefonía IP desde cualquier lugar</a:t>
            </a:r>
            <a:endParaRPr sz="1000" b="1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14312" marR="0" lvl="0" indent="-214312" algn="l" rtl="0">
              <a:lnSpc>
                <a:spcPct val="181818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100"/>
              <a:buFont typeface="Roboto"/>
              <a:buChar char="•"/>
            </a:pPr>
            <a:r>
              <a:rPr lang="es-ES" sz="10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TELEFONÍA VoIP</a:t>
            </a:r>
            <a:r>
              <a:rPr lang="es-ES" sz="9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 | </a:t>
            </a:r>
            <a:r>
              <a:rPr lang="es-ES" sz="900" b="0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Llamadas de tu empresa a través de internet</a:t>
            </a:r>
            <a:endParaRPr sz="900" b="0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14312" marR="0" lvl="0" indent="-201612" algn="l" rtl="0">
              <a:lnSpc>
                <a:spcPct val="181818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900"/>
              <a:buFont typeface="Roboto"/>
              <a:buChar char="•"/>
            </a:pPr>
            <a:r>
              <a:rPr lang="es-ES" sz="10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0800 - 0810</a:t>
            </a:r>
            <a:r>
              <a:rPr lang="es-ES" sz="900" b="0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 | llamadas gratuitas y de pago compartido.</a:t>
            </a:r>
            <a:endParaRPr sz="900" b="0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/>
          <p:nvPr/>
        </p:nvSpPr>
        <p:spPr>
          <a:xfrm>
            <a:off x="4300331" y="3112575"/>
            <a:ext cx="4605000" cy="10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ctr" anchorCtr="0">
            <a:noAutofit/>
          </a:bodyPr>
          <a:lstStyle/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s-ES"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Más de </a:t>
            </a:r>
            <a:r>
              <a:rPr lang="es-ES" sz="10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50 servicios disponibles</a:t>
            </a:r>
            <a:r>
              <a:rPr lang="es-ES"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/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s-ES"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Conectividad de IPLAN e infraestructura de Huawei: La mejor sociedad para hacer crecer tus negocios.</a:t>
            </a:r>
            <a:endParaRPr/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s-ES"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Baja latencia: </a:t>
            </a:r>
            <a:r>
              <a:rPr lang="es-ES" sz="10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Único proveedor Cloud con nodo en Buenos Aires</a:t>
            </a:r>
            <a:r>
              <a:rPr lang="es-ES"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/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s-ES"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Facturación local. </a:t>
            </a:r>
            <a:r>
              <a:rPr lang="es-ES" sz="10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Exento impuesto PAIS y 45% ganancias</a:t>
            </a:r>
            <a:r>
              <a:rPr lang="es-ES"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1000" b="0" i="0" u="none" strike="noStrike" cap="non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" name="Google Shape;88;p17"/>
          <p:cNvSpPr/>
          <p:nvPr/>
        </p:nvSpPr>
        <p:spPr>
          <a:xfrm>
            <a:off x="326409" y="3552584"/>
            <a:ext cx="34308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Tus aplicaciones en la estructura de Huawei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Plataformas escalables de servicios en la nube </a:t>
            </a:r>
            <a:endParaRPr sz="1200" b="0" i="0" u="none" strike="noStrike" cap="non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para el diseño de aplicaciones sofisticadas, </a:t>
            </a:r>
            <a:endParaRPr sz="1200" b="0" i="0" u="none" strike="noStrike" cap="non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flexibles y confiables.</a:t>
            </a:r>
            <a:endParaRPr sz="1200" b="0" i="0" u="none" strike="noStrike" cap="non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9" name="Google Shape;89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69" y="0"/>
            <a:ext cx="9144000" cy="2773363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7" descr="http://www.comunicaciones.iplan.com.ar/imagenes/logo-iplanclou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4205" y="622852"/>
            <a:ext cx="2076450" cy="495301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7"/>
          <p:cNvSpPr/>
          <p:nvPr/>
        </p:nvSpPr>
        <p:spPr>
          <a:xfrm>
            <a:off x="548309" y="1384192"/>
            <a:ext cx="26085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Solución IT de servicios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de infraestructura.</a:t>
            </a:r>
            <a:endParaRPr sz="1800" b="0" i="0" u="none" strike="noStrike" cap="non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2" name="Google Shape;92;p17" descr="C:\Users\gayerza\Downloads\banner_biz_huawei_cloud_d.png"/>
          <p:cNvPicPr preferRelativeResize="0"/>
          <p:nvPr/>
        </p:nvPicPr>
        <p:blipFill rotWithShape="1">
          <a:blip r:embed="rId5">
            <a:alphaModFix/>
          </a:blip>
          <a:srcRect l="2477" t="12914"/>
          <a:stretch/>
        </p:blipFill>
        <p:spPr>
          <a:xfrm>
            <a:off x="-1" y="0"/>
            <a:ext cx="9130749" cy="2774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54393" y="3090384"/>
            <a:ext cx="2716074" cy="46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7">
            <a:hlinkClick r:id="rId7"/>
          </p:cNvPr>
          <p:cNvPicPr preferRelativeResize="0"/>
          <p:nvPr/>
        </p:nvPicPr>
        <p:blipFill rotWithShape="1">
          <a:blip r:embed="rId8">
            <a:alphaModFix/>
          </a:blip>
          <a:srcRect l="51310" t="64863" r="38466" b="25286"/>
          <a:stretch/>
        </p:blipFill>
        <p:spPr>
          <a:xfrm>
            <a:off x="4355070" y="4109967"/>
            <a:ext cx="1012824" cy="3569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8"/>
          <p:cNvSpPr/>
          <p:nvPr/>
        </p:nvSpPr>
        <p:spPr>
          <a:xfrm>
            <a:off x="3742150" y="2404532"/>
            <a:ext cx="45720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700" b="1">
                <a:solidFill>
                  <a:srgbClr val="3A3232"/>
                </a:solidFill>
                <a:latin typeface="Roboto"/>
                <a:ea typeface="Roboto"/>
                <a:cs typeface="Roboto"/>
                <a:sym typeface="Roboto"/>
              </a:rPr>
              <a:t>Estimación Económica</a:t>
            </a:r>
            <a:endParaRPr sz="2700" b="1">
              <a:solidFill>
                <a:srgbClr val="3A323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9"/>
          <p:cNvSpPr/>
          <p:nvPr/>
        </p:nvSpPr>
        <p:spPr>
          <a:xfrm>
            <a:off x="353144" y="3501391"/>
            <a:ext cx="84492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900" tIns="41950" rIns="83900" bIns="41950" anchor="ctr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87878"/>
              </a:buClr>
              <a:buSzPts val="800"/>
              <a:buFont typeface="Arial"/>
              <a:buNone/>
            </a:pPr>
            <a:r>
              <a:rPr lang="es-ES" sz="800" b="1" u="sng" dirty="0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</a:rPr>
              <a:t>Plazo mínimo de vigencia</a:t>
            </a:r>
            <a:r>
              <a:rPr lang="es-ES" sz="800" b="1" dirty="0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s-ES" sz="800" dirty="0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</a:rPr>
              <a:t>Remitir al alcance 	</a:t>
            </a:r>
            <a:r>
              <a:rPr lang="es-ES" sz="800" b="1" u="sng" dirty="0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</a:rPr>
              <a:t>Plazo de Instalación</a:t>
            </a:r>
            <a:r>
              <a:rPr lang="es-ES" sz="800" b="1" dirty="0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s-ES" sz="800" dirty="0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</a:rPr>
              <a:t>Remitir al alcance. 	</a:t>
            </a:r>
            <a:r>
              <a:rPr lang="es-ES" sz="800" b="1" u="sng" dirty="0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</a:rPr>
              <a:t>Validez de la oferta </a:t>
            </a:r>
            <a:r>
              <a:rPr lang="es-ES" sz="800" b="1" dirty="0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s-ES" sz="800" dirty="0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</a:rPr>
              <a:t>15 días. </a:t>
            </a:r>
            <a:endParaRPr sz="800" dirty="0">
              <a:solidFill>
                <a:srgbClr val="78787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800" dirty="0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</a:rPr>
              <a:t>Todos los precios de los servicios son indicativos en forma individual y no incluyen impuestos. Para conocer los detalles técnicos y Alcance del Servicio </a:t>
            </a:r>
            <a:r>
              <a:rPr lang="es-ES" sz="8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-</a:t>
            </a:r>
            <a:r>
              <a:rPr lang="es-ES" sz="800" u="sng" dirty="0" err="1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click</a:t>
            </a:r>
            <a:r>
              <a:rPr lang="es-ES" sz="8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 acá-</a:t>
            </a:r>
            <a:r>
              <a:rPr lang="es-ES" sz="8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es-ES" sz="8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s-ES" sz="800" dirty="0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</a:rPr>
              <a:t>Se deja constancia que aplican términos y condiciones generales de prestación de Servicios de NSS S.A. a la presente oferta.  IPLAN / NSS S.A.  Tel: 54-11-5031-6300 CUIT: 30-70265297-5 | IVA Responsable Inscripto | Ingresos Brutos: 901-033512-0 Inscripción I.G.J.: 24/02/1999, N° 2588, libro 4, tomo - Sociedades por Acciones. Sede Social: Reconquista 865 2° Piso, CABA C1003ABQ</a:t>
            </a:r>
            <a:endParaRPr sz="1100" dirty="0"/>
          </a:p>
        </p:txBody>
      </p:sp>
      <p:graphicFrame>
        <p:nvGraphicFramePr>
          <p:cNvPr id="105" name="Google Shape;105;p19"/>
          <p:cNvGraphicFramePr/>
          <p:nvPr>
            <p:extLst>
              <p:ext uri="{D42A27DB-BD31-4B8C-83A1-F6EECF244321}">
                <p14:modId xmlns:p14="http://schemas.microsoft.com/office/powerpoint/2010/main" val="2662769366"/>
              </p:ext>
            </p:extLst>
          </p:nvPr>
        </p:nvGraphicFramePr>
        <p:xfrm>
          <a:off x="353144" y="245854"/>
          <a:ext cx="8043317" cy="3255438"/>
        </p:xfrm>
        <a:graphic>
          <a:graphicData uri="http://schemas.openxmlformats.org/drawingml/2006/table">
            <a:tbl>
              <a:tblPr firstRow="1" firstCol="1" lastRow="1" lastCol="1" bandRow="1" bandCol="1">
                <a:noFill/>
                <a:tableStyleId>{BC972428-F305-43C8-A4C0-76B1176703FD}</a:tableStyleId>
              </a:tblPr>
              <a:tblGrid>
                <a:gridCol w="476905"/>
                <a:gridCol w="1922874"/>
                <a:gridCol w="1337043"/>
                <a:gridCol w="774271"/>
                <a:gridCol w="859471"/>
                <a:gridCol w="859471"/>
                <a:gridCol w="906641"/>
                <a:gridCol w="906641"/>
              </a:tblGrid>
              <a:tr h="301824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 dirty="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CANT</a:t>
                      </a:r>
                      <a:endParaRPr sz="150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3A3232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SERVICIOS</a:t>
                      </a:r>
                      <a:endParaRPr sz="150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CARACTERÍSTICA</a:t>
                      </a:r>
                      <a:endParaRPr sz="150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VERSIÓN</a:t>
                      </a:r>
                      <a:endParaRPr sz="150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3A3232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DOMICILIO DE INSTALACIÓN</a:t>
                      </a:r>
                      <a:endParaRPr sz="150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3A3232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PRECIOS*</a:t>
                      </a:r>
                      <a:endParaRPr sz="150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A323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</a:tr>
              <a:tr h="358811">
                <a:tc v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80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Moneda</a:t>
                      </a:r>
                      <a:endParaRPr sz="150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3A323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80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Consumo</a:t>
                      </a:r>
                      <a:endParaRPr sz="80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3A323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80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Facturación</a:t>
                      </a:r>
                      <a:endParaRPr sz="150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3A323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80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Moneda</a:t>
                      </a:r>
                      <a:endParaRPr sz="150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3A323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80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Cargo de Instalación / por única vez</a:t>
                      </a:r>
                      <a:endParaRPr sz="150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3A3232"/>
                    </a:solidFill>
                  </a:tcPr>
                </a:tc>
              </a:tr>
              <a:tr h="76213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5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 dirty="0">
                          <a:latin typeface="+mn-lt"/>
                          <a:ea typeface="Arial"/>
                          <a:cs typeface="Times New Roman" panose="02020603050405020304" pitchFamily="18" charset="0"/>
                          <a:sym typeface="Arial"/>
                        </a:rPr>
                        <a:t> </a:t>
                      </a:r>
                      <a:r>
                        <a:rPr lang="es-ES" sz="900" b="0" i="0" u="none" strike="noStrike" cap="none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/>
                          <a:cs typeface="Times New Roman" panose="02020603050405020304" pitchFamily="18" charset="0"/>
                          <a:sym typeface="Arial"/>
                        </a:rPr>
                        <a:t>Elastic</a:t>
                      </a:r>
                      <a:r>
                        <a:rPr lang="es-ES" sz="9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/>
                          <a:cs typeface="Times New Roman" panose="02020603050405020304" pitchFamily="18" charset="0"/>
                          <a:sym typeface="Arial"/>
                        </a:rPr>
                        <a:t> Cloud Server - LA-Santiago - </a:t>
                      </a:r>
                      <a:r>
                        <a:rPr lang="es-ES" sz="900" b="0" i="0" u="none" strike="noStrike" cap="none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/>
                          <a:cs typeface="Times New Roman" panose="02020603050405020304" pitchFamily="18" charset="0"/>
                          <a:sym typeface="Arial"/>
                        </a:rPr>
                        <a:t>Pay</a:t>
                      </a:r>
                      <a:r>
                        <a:rPr lang="es-ES" sz="9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/>
                          <a:cs typeface="Times New Roman" panose="02020603050405020304" pitchFamily="18" charset="0"/>
                          <a:sym typeface="Arial"/>
                        </a:rPr>
                        <a:t>-per-use - 730 hours,1 ECS | </a:t>
                      </a:r>
                      <a:r>
                        <a:rPr lang="es-ES" sz="900" b="1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/>
                          <a:cs typeface="Times New Roman" panose="02020603050405020304" pitchFamily="18" charset="0"/>
                          <a:sym typeface="Arial"/>
                        </a:rPr>
                        <a:t>General </a:t>
                      </a:r>
                      <a:r>
                        <a:rPr lang="es-ES" sz="900" b="1" i="0" u="none" strike="noStrike" cap="none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/>
                          <a:cs typeface="Times New Roman" panose="02020603050405020304" pitchFamily="18" charset="0"/>
                          <a:sym typeface="Arial"/>
                        </a:rPr>
                        <a:t>computing</a:t>
                      </a:r>
                      <a:r>
                        <a:rPr lang="es-ES" sz="900" b="1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/>
                          <a:cs typeface="Times New Roman" panose="02020603050405020304" pitchFamily="18" charset="0"/>
                          <a:sym typeface="Arial"/>
                        </a:rPr>
                        <a:t> | </a:t>
                      </a:r>
                      <a:r>
                        <a:rPr lang="es-AR" sz="900" b="1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/>
                          <a:cs typeface="Times New Roman" panose="02020603050405020304" pitchFamily="18" charset="0"/>
                          <a:sym typeface="Arial"/>
                        </a:rPr>
                        <a:t>s6.medium.2</a:t>
                      </a:r>
                      <a:r>
                        <a:rPr lang="es-ES" sz="900" b="1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/>
                          <a:cs typeface="Times New Roman" panose="02020603050405020304" pitchFamily="18" charset="0"/>
                          <a:sym typeface="Arial"/>
                        </a:rPr>
                        <a:t> | </a:t>
                      </a:r>
                      <a:r>
                        <a:rPr lang="es-ES" sz="900" b="1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/>
                          <a:cs typeface="Times New Roman" panose="02020603050405020304" pitchFamily="18" charset="0"/>
                          <a:sym typeface="Arial"/>
                        </a:rPr>
                        <a:t>2 </a:t>
                      </a:r>
                      <a:r>
                        <a:rPr lang="es-ES" sz="900" b="1" i="0" u="none" strike="noStrike" cap="none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/>
                          <a:cs typeface="Times New Roman" panose="02020603050405020304" pitchFamily="18" charset="0"/>
                          <a:sym typeface="Arial"/>
                        </a:rPr>
                        <a:t>vCPUs</a:t>
                      </a:r>
                      <a:r>
                        <a:rPr lang="es-ES" sz="900" b="1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/>
                          <a:cs typeface="Times New Roman" panose="02020603050405020304" pitchFamily="18" charset="0"/>
                          <a:sym typeface="Arial"/>
                        </a:rPr>
                        <a:t> | </a:t>
                      </a:r>
                      <a:r>
                        <a:rPr lang="es-ES" sz="900" b="1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/>
                          <a:cs typeface="Times New Roman" panose="02020603050405020304" pitchFamily="18" charset="0"/>
                          <a:sym typeface="Arial"/>
                        </a:rPr>
                        <a:t>4 </a:t>
                      </a:r>
                      <a:r>
                        <a:rPr lang="es-ES" sz="900" b="1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/>
                          <a:cs typeface="Times New Roman" panose="02020603050405020304" pitchFamily="18" charset="0"/>
                          <a:sym typeface="Arial"/>
                        </a:rPr>
                        <a:t>GiB</a:t>
                      </a:r>
                      <a:r>
                        <a:rPr lang="es-ES" sz="900" b="1" i="0" u="none" strike="noStrike" cap="none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/>
                          <a:cs typeface="Times New Roman" panose="02020603050405020304" pitchFamily="18" charset="0"/>
                          <a:sym typeface="Arial"/>
                        </a:rPr>
                        <a:t> | </a:t>
                      </a:r>
                      <a:r>
                        <a:rPr lang="es-ES" sz="900" b="1" i="0" u="none" strike="noStrike" cap="none" baseline="0" dirty="0" err="1" smtClean="0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Times New Roman" panose="02020603050405020304" pitchFamily="18" charset="0"/>
                          <a:sym typeface="Arial"/>
                        </a:rPr>
                        <a:t>Bandwidth</a:t>
                      </a:r>
                      <a:r>
                        <a:rPr lang="es-ES" sz="900" b="1" i="0" u="none" strike="noStrike" cap="none" baseline="0" dirty="0" smtClean="0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Times New Roman" panose="02020603050405020304" pitchFamily="18" charset="0"/>
                          <a:sym typeface="Arial"/>
                        </a:rPr>
                        <a:t> 10Mbps</a:t>
                      </a:r>
                      <a:r>
                        <a:rPr lang="es-ES" sz="9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/>
                          <a:cs typeface="Times New Roman" panose="02020603050405020304" pitchFamily="18" charset="0"/>
                          <a:sym typeface="Arial"/>
                        </a:rPr>
                        <a:t>| General </a:t>
                      </a:r>
                      <a:r>
                        <a:rPr lang="es-ES" sz="900" b="0" i="0" u="none" strike="noStrike" cap="none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/>
                          <a:cs typeface="Times New Roman" panose="02020603050405020304" pitchFamily="18" charset="0"/>
                          <a:sym typeface="Arial"/>
                        </a:rPr>
                        <a:t>Purpose</a:t>
                      </a:r>
                      <a:r>
                        <a:rPr lang="es-ES" sz="9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/>
                          <a:cs typeface="Times New Roman" panose="02020603050405020304" pitchFamily="18" charset="0"/>
                          <a:sym typeface="Arial"/>
                        </a:rPr>
                        <a:t> SSD | 100 GB SO | 100 GB </a:t>
                      </a:r>
                      <a:r>
                        <a:rPr lang="es-ES" sz="9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/>
                          <a:cs typeface="Times New Roman" panose="02020603050405020304" pitchFamily="18" charset="0"/>
                          <a:sym typeface="Arial"/>
                        </a:rPr>
                        <a:t>DATA | </a:t>
                      </a:r>
                      <a:r>
                        <a:rPr lang="es-ES" sz="900" b="0" i="0" u="none" strike="noStrike" cap="none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/>
                          <a:cs typeface="Times New Roman" panose="02020603050405020304" pitchFamily="18" charset="0"/>
                          <a:sym typeface="Arial"/>
                        </a:rPr>
                        <a:t>SO Linux</a:t>
                      </a:r>
                      <a:endParaRPr sz="900" u="none" strike="noStrike" cap="none" dirty="0">
                        <a:solidFill>
                          <a:schemeClr val="dk1"/>
                        </a:solidFill>
                        <a:latin typeface="+mn-lt"/>
                        <a:ea typeface="Arial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 dirty="0" smtClean="0">
                          <a:latin typeface="Arial"/>
                          <a:ea typeface="Arial"/>
                          <a:cs typeface="Arial"/>
                          <a:sym typeface="Arial"/>
                        </a:rPr>
                        <a:t>USD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sz="1200" u="none" strike="noStrike" cap="none" dirty="0" smtClean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200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Mensual</a:t>
                      </a:r>
                      <a:endParaRPr sz="15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 dirty="0" smtClean="0">
                          <a:latin typeface="Arial"/>
                          <a:ea typeface="Arial"/>
                          <a:cs typeface="Arial"/>
                          <a:sym typeface="Arial"/>
                        </a:rPr>
                        <a:t>USD 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sz="1500" u="none" strike="noStrike" cap="none" dirty="0" smtClean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</a:tr>
              <a:tr h="3647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5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endParaRPr lang="es-AR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endParaRPr lang="es-AR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</a:tr>
              <a:tr h="3647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5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5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5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5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5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5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5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5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</a:tr>
              <a:tr h="3647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5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5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5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5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5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5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5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5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</a:tr>
              <a:tr h="155249"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50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TOTAL</a:t>
                      </a:r>
                      <a:endParaRPr sz="150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3A323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TOTAL</a:t>
                      </a:r>
                      <a:endParaRPr sz="150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solidFill>
                      <a:srgbClr val="3A323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</a:tr>
              <a:tr h="465746"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*Los Precios no incluyen </a:t>
                      </a:r>
                      <a:r>
                        <a:rPr lang="es-ES" sz="110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impuestos según se describe en las Condiciones Generales.</a:t>
                      </a:r>
                      <a:endParaRPr sz="110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Monto total a pagar :</a:t>
                      </a:r>
                      <a:endParaRPr sz="150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 dirty="0" smtClean="0">
                          <a:latin typeface="Arial"/>
                          <a:ea typeface="Arial"/>
                          <a:cs typeface="Arial"/>
                          <a:sym typeface="Arial"/>
                        </a:rPr>
                        <a:t>USD</a:t>
                      </a:r>
                      <a:endParaRPr lang="es-ES" sz="150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sz="1200" u="none" strike="noStrike" cap="none" dirty="0" smtClean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200</a:t>
                      </a:r>
                      <a:endParaRPr sz="120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 dirty="0" smtClean="0">
                          <a:latin typeface="Arial"/>
                          <a:ea typeface="Arial"/>
                          <a:cs typeface="Arial"/>
                          <a:sym typeface="Arial"/>
                        </a:rPr>
                        <a:t>USD</a:t>
                      </a:r>
                      <a:endParaRPr sz="150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sz="1500" u="none" strike="noStrike" cap="none" dirty="0" smtClean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</a:t>
                      </a:r>
                      <a:endParaRPr sz="150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/>
          <p:nvPr/>
        </p:nvSpPr>
        <p:spPr>
          <a:xfrm>
            <a:off x="431567" y="3050679"/>
            <a:ext cx="37350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2E3DD"/>
              </a:buClr>
              <a:buSzPts val="1100"/>
              <a:buFont typeface="Roboto"/>
              <a:buNone/>
            </a:pPr>
            <a:r>
              <a:rPr lang="es-ES" sz="1100" b="1">
                <a:solidFill>
                  <a:srgbClr val="E2E3DD"/>
                </a:solidFill>
                <a:latin typeface="Roboto"/>
                <a:ea typeface="Roboto"/>
                <a:cs typeface="Roboto"/>
                <a:sym typeface="Roboto"/>
              </a:rPr>
              <a:t>0800 345 0112 | </a:t>
            </a:r>
            <a:r>
              <a:rPr lang="es-ES" sz="1100" b="1" u="sng">
                <a:solidFill>
                  <a:srgbClr val="E2E3DD"/>
                </a:solid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iplanit.com.ar</a:t>
            </a:r>
            <a:endParaRPr sz="1100" b="1">
              <a:solidFill>
                <a:srgbClr val="E2E3D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endParaRPr sz="1100" b="1">
              <a:solidFill>
                <a:srgbClr val="E2E3D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20"/>
          <p:cNvSpPr txBox="1"/>
          <p:nvPr/>
        </p:nvSpPr>
        <p:spPr>
          <a:xfrm>
            <a:off x="434716" y="2282870"/>
            <a:ext cx="2443200" cy="8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2E3DD"/>
              </a:buClr>
              <a:buSzPts val="1100"/>
              <a:buFont typeface="Roboto"/>
              <a:buNone/>
            </a:pPr>
            <a:r>
              <a:rPr lang="es-ES" sz="1100" b="1" dirty="0">
                <a:solidFill>
                  <a:srgbClr val="E2E3DD"/>
                </a:solidFill>
                <a:latin typeface="Roboto"/>
                <a:ea typeface="Roboto"/>
                <a:cs typeface="Roboto"/>
                <a:sym typeface="Roboto"/>
              </a:rPr>
              <a:t>Nombre y Apellido</a:t>
            </a:r>
            <a:endParaRPr sz="1100" dirty="0">
              <a:solidFill>
                <a:srgbClr val="E2E3D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2E3DD"/>
              </a:buClr>
              <a:buSzPts val="1100"/>
              <a:buFont typeface="Roboto"/>
              <a:buNone/>
            </a:pPr>
            <a:r>
              <a:rPr lang="es-ES" sz="1100" dirty="0">
                <a:solidFill>
                  <a:srgbClr val="E2E3DD"/>
                </a:solidFill>
                <a:latin typeface="Roboto"/>
                <a:ea typeface="Roboto"/>
                <a:cs typeface="Roboto"/>
                <a:sym typeface="Roboto"/>
              </a:rPr>
              <a:t>Ejecutivo de Cuentas</a:t>
            </a:r>
            <a:endParaRPr sz="1100" dirty="0">
              <a:solidFill>
                <a:srgbClr val="E2E3D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2E3DD"/>
              </a:buClr>
              <a:buSzPts val="1100"/>
              <a:buFont typeface="Roboto"/>
              <a:buNone/>
            </a:pPr>
            <a:r>
              <a:rPr lang="es-ES" sz="1100" dirty="0">
                <a:solidFill>
                  <a:srgbClr val="E2E3DD"/>
                </a:solidFill>
                <a:latin typeface="Roboto"/>
                <a:ea typeface="Roboto"/>
                <a:cs typeface="Roboto"/>
                <a:sym typeface="Roboto"/>
              </a:rPr>
              <a:t>Mail:</a:t>
            </a:r>
            <a:endParaRPr sz="1100" dirty="0">
              <a:solidFill>
                <a:srgbClr val="E2E3D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2E3DD"/>
              </a:buClr>
              <a:buSzPts val="1100"/>
              <a:buFont typeface="Roboto"/>
              <a:buNone/>
            </a:pPr>
            <a:r>
              <a:rPr lang="es-ES" sz="1100" dirty="0">
                <a:solidFill>
                  <a:srgbClr val="E2E3DD"/>
                </a:solidFill>
                <a:latin typeface="Roboto"/>
                <a:ea typeface="Roboto"/>
                <a:cs typeface="Roboto"/>
                <a:sym typeface="Roboto"/>
              </a:rPr>
              <a:t>Teléfono:</a:t>
            </a:r>
            <a:endParaRPr sz="1100" dirty="0">
              <a:solidFill>
                <a:srgbClr val="E2E3D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endParaRPr sz="1100" b="1" dirty="0">
              <a:solidFill>
                <a:srgbClr val="E2E3D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" name="Google Shape;112;p20"/>
          <p:cNvSpPr/>
          <p:nvPr/>
        </p:nvSpPr>
        <p:spPr>
          <a:xfrm>
            <a:off x="431567" y="3711427"/>
            <a:ext cx="4572000" cy="10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900">
                <a:solidFill>
                  <a:srgbClr val="E2E3DD"/>
                </a:solidFill>
                <a:latin typeface="Arial"/>
                <a:ea typeface="Arial"/>
                <a:cs typeface="Arial"/>
                <a:sym typeface="Arial"/>
              </a:rPr>
              <a:t>Reconquista 865 | C1003ABQ | Bs. As. | Argentina</a:t>
            </a:r>
            <a:endParaRPr sz="900">
              <a:solidFill>
                <a:srgbClr val="E2E3D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900">
                <a:solidFill>
                  <a:srgbClr val="E2E3DD"/>
                </a:solidFill>
                <a:latin typeface="Arial"/>
                <a:ea typeface="Arial"/>
                <a:cs typeface="Arial"/>
                <a:sym typeface="Arial"/>
              </a:rPr>
              <a:t>Virrey Cevallos 422 | C1077AAJ | Bs. As.  |  Argentina</a:t>
            </a:r>
            <a:endParaRPr sz="900">
              <a:solidFill>
                <a:srgbClr val="E2E3D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900">
                <a:solidFill>
                  <a:srgbClr val="E2E3DD"/>
                </a:solidFill>
                <a:latin typeface="Arial"/>
                <a:ea typeface="Arial"/>
                <a:cs typeface="Arial"/>
                <a:sym typeface="Arial"/>
              </a:rPr>
              <a:t>Los Patos 2948  |  C1437JAH  | Parque Patricios | Bs. As.  |  Argentina</a:t>
            </a:r>
            <a:endParaRPr sz="900">
              <a:solidFill>
                <a:srgbClr val="E2E3D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900">
                <a:solidFill>
                  <a:srgbClr val="E2E3DD"/>
                </a:solidFill>
                <a:latin typeface="Arial"/>
                <a:ea typeface="Arial"/>
                <a:cs typeface="Arial"/>
                <a:sym typeface="Arial"/>
              </a:rPr>
              <a:t>H. Yrigoyen 146, 10º | X5000JHO | Córdoba | Argentina</a:t>
            </a:r>
            <a:endParaRPr sz="900">
              <a:solidFill>
                <a:srgbClr val="E2E3D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900">
                <a:solidFill>
                  <a:srgbClr val="E2E3DD"/>
                </a:solidFill>
                <a:latin typeface="Arial"/>
                <a:ea typeface="Arial"/>
                <a:cs typeface="Arial"/>
                <a:sym typeface="Arial"/>
              </a:rPr>
              <a:t>Córdoba 1877 | S200AXC | Rosario | Argentina </a:t>
            </a:r>
            <a:endParaRPr sz="900">
              <a:solidFill>
                <a:srgbClr val="E2E3D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IPLAN_RSE">
  <a:themeElements>
    <a:clrScheme name="Simple Light">
      <a:dk1>
        <a:srgbClr val="3A3232"/>
      </a:dk1>
      <a:lt1>
        <a:srgbClr val="FFFFFF"/>
      </a:lt1>
      <a:dk2>
        <a:srgbClr val="8F9090"/>
      </a:dk2>
      <a:lt2>
        <a:srgbClr val="F4F4F4"/>
      </a:lt2>
      <a:accent1>
        <a:srgbClr val="E30046"/>
      </a:accent1>
      <a:accent2>
        <a:srgbClr val="3A3232"/>
      </a:accent2>
      <a:accent3>
        <a:srgbClr val="8F9090"/>
      </a:accent3>
      <a:accent4>
        <a:srgbClr val="E30046"/>
      </a:accent4>
      <a:accent5>
        <a:srgbClr val="E30046"/>
      </a:accent5>
      <a:accent6>
        <a:srgbClr val="009BA5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431</Words>
  <Application>Microsoft Office PowerPoint</Application>
  <PresentationFormat>Presentación en pantalla (16:9)</PresentationFormat>
  <Paragraphs>112</Paragraphs>
  <Slides>7</Slides>
  <Notes>7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7</vt:i4>
      </vt:variant>
    </vt:vector>
  </HeadingPairs>
  <TitlesOfParts>
    <vt:vector size="14" baseType="lpstr">
      <vt:lpstr>Arial</vt:lpstr>
      <vt:lpstr>Roboto</vt:lpstr>
      <vt:lpstr>Roboto Light</vt:lpstr>
      <vt:lpstr>Times New Roman</vt:lpstr>
      <vt:lpstr>Calibri</vt:lpstr>
      <vt:lpstr>IPLAN_RSE</vt:lpstr>
      <vt:lpstr>Office Theme</vt:lpstr>
      <vt:lpstr>Presentación de PowerPoint</vt:lpstr>
      <vt:lpstr>Desafiamos nuestros límites</vt:lpstr>
      <vt:lpstr>Nuestra oferta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ebaquedano</dc:creator>
  <cp:lastModifiedBy>ebaquedano</cp:lastModifiedBy>
  <cp:revision>5</cp:revision>
  <dcterms:modified xsi:type="dcterms:W3CDTF">2023-12-05T13:54:39Z</dcterms:modified>
</cp:coreProperties>
</file>